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60" r:id="rId5"/>
    <p:sldId id="257" r:id="rId6"/>
    <p:sldId id="258" r:id="rId7"/>
    <p:sldId id="261" r:id="rId8"/>
    <p:sldId id="262" r:id="rId9"/>
    <p:sldId id="259" r:id="rId10"/>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D81B"/>
    <a:srgbClr val="FBE9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p:scale>
          <a:sx n="44" d="100"/>
          <a:sy n="44" d="100"/>
        </p:scale>
        <p:origin x="82" y="9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a:t>Muokkaa perustyyl. napsautt.</a:t>
            </a:r>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31.8.2023</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2822443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31.8.2023</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012034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724900" y="365125"/>
            <a:ext cx="2628900" cy="5811838"/>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31.8.2023</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406455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31.8.2023</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91875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831850" y="1709738"/>
            <a:ext cx="10515600" cy="2852737"/>
          </a:xfrm>
        </p:spPr>
        <p:txBody>
          <a:bodyPr anchor="b"/>
          <a:lstStyle>
            <a:lvl1pPr>
              <a:defRPr sz="6000"/>
            </a:lvl1pPr>
          </a:lstStyle>
          <a:p>
            <a:r>
              <a:rPr lang="fi-FI"/>
              <a:t>Muokkaa perustyyl. napsautt.</a:t>
            </a:r>
          </a:p>
        </p:txBody>
      </p:sp>
      <p:sp>
        <p:nvSpPr>
          <p:cNvPr id="3" name="Tekstin paikkamerkki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31.8.2023</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625772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fld id="{A02ABAE3-D89C-4001-9AEC-5083F82B749C}" type="datetimeFigureOut">
              <a:rPr lang="fi-FI" smtClean="0"/>
              <a:t>31.8.2023</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368371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839788" y="365125"/>
            <a:ext cx="10515600" cy="1325563"/>
          </a:xfrm>
        </p:spPr>
        <p:txBody>
          <a:bodyPr/>
          <a:lstStyle/>
          <a:p>
            <a:r>
              <a:rPr lang="fi-FI"/>
              <a:t>Muokkaa perustyyl. napsautt.</a:t>
            </a:r>
          </a:p>
        </p:txBody>
      </p:sp>
      <p:sp>
        <p:nvSpPr>
          <p:cNvPr id="3" name="Tekstin paikkamerkki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p>
            <a:fld id="{A02ABAE3-D89C-4001-9AEC-5083F82B749C}" type="datetimeFigureOut">
              <a:rPr lang="fi-FI" smtClean="0"/>
              <a:t>31.8.2023</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4234365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p:txBody>
          <a:bodyPr/>
          <a:lstStyle/>
          <a:p>
            <a:fld id="{A02ABAE3-D89C-4001-9AEC-5083F82B749C}" type="datetimeFigureOut">
              <a:rPr lang="fi-FI" smtClean="0"/>
              <a:t>31.8.2023</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23876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A02ABAE3-D89C-4001-9AEC-5083F82B749C}" type="datetimeFigureOut">
              <a:rPr lang="fi-FI" smtClean="0"/>
              <a:t>31.8.2023</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583615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p>
        </p:txBody>
      </p:sp>
      <p:sp>
        <p:nvSpPr>
          <p:cNvPr id="3" name="Sisällön paikkamerkk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A02ABAE3-D89C-4001-9AEC-5083F82B749C}" type="datetimeFigureOut">
              <a:rPr lang="fi-FI" smtClean="0"/>
              <a:t>31.8.2023</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827074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p>
        </p:txBody>
      </p:sp>
      <p:sp>
        <p:nvSpPr>
          <p:cNvPr id="3" name="Kuvan paikkamerkki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A02ABAE3-D89C-4001-9AEC-5083F82B749C}" type="datetimeFigureOut">
              <a:rPr lang="fi-FI" smtClean="0"/>
              <a:t>31.8.2023</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139981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perustyyl. napsautt.</a:t>
            </a:r>
          </a:p>
        </p:txBody>
      </p:sp>
      <p:sp>
        <p:nvSpPr>
          <p:cNvPr id="3" name="Tekstin paikkamerkki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2ABAE3-D89C-4001-9AEC-5083F82B749C}" type="datetimeFigureOut">
              <a:rPr lang="fi-FI" smtClean="0"/>
              <a:t>31.8.2023</a:t>
            </a:fld>
            <a:endParaRPr lang="fi-FI"/>
          </a:p>
        </p:txBody>
      </p:sp>
      <p:sp>
        <p:nvSpPr>
          <p:cNvPr id="5" name="Alatunnisteen paikkamerk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4AEF5D-7FAC-4949-84D2-DA5A9BB3D225}" type="slidenum">
              <a:rPr lang="fi-FI" smtClean="0"/>
              <a:t>‹#›</a:t>
            </a:fld>
            <a:endParaRPr lang="fi-FI"/>
          </a:p>
        </p:txBody>
      </p:sp>
    </p:spTree>
    <p:extLst>
      <p:ext uri="{BB962C8B-B14F-4D97-AF65-F5344CB8AC3E}">
        <p14:creationId xmlns:p14="http://schemas.microsoft.com/office/powerpoint/2010/main" val="10345201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png"/><Relationship Id="rId17" Type="http://schemas.openxmlformats.org/officeDocument/2006/relationships/image" Target="../media/image40.png"/><Relationship Id="rId2" Type="http://schemas.openxmlformats.org/officeDocument/2006/relationships/image" Target="../media/image25.png"/><Relationship Id="rId16" Type="http://schemas.openxmlformats.org/officeDocument/2006/relationships/image" Target="../media/image39.png"/><Relationship Id="rId1" Type="http://schemas.openxmlformats.org/officeDocument/2006/relationships/slideLayout" Target="../slideLayouts/slideLayout1.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5" Type="http://schemas.openxmlformats.org/officeDocument/2006/relationships/image" Target="../media/image3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48.png"/><Relationship Id="rId18" Type="http://schemas.openxmlformats.org/officeDocument/2006/relationships/image" Target="../media/image52.png"/><Relationship Id="rId3" Type="http://schemas.openxmlformats.org/officeDocument/2006/relationships/image" Target="../media/image42.png"/><Relationship Id="rId7" Type="http://schemas.openxmlformats.org/officeDocument/2006/relationships/image" Target="../media/image44.png"/><Relationship Id="rId12" Type="http://schemas.openxmlformats.org/officeDocument/2006/relationships/image" Target="../media/image47.png"/><Relationship Id="rId17" Type="http://schemas.openxmlformats.org/officeDocument/2006/relationships/image" Target="../media/image51.png"/><Relationship Id="rId2" Type="http://schemas.openxmlformats.org/officeDocument/2006/relationships/image" Target="../media/image41.png"/><Relationship Id="rId16" Type="http://schemas.openxmlformats.org/officeDocument/2006/relationships/image" Target="../media/image35.png"/><Relationship Id="rId1" Type="http://schemas.openxmlformats.org/officeDocument/2006/relationships/slideLayout" Target="../slideLayouts/slideLayout1.xml"/><Relationship Id="rId6" Type="http://schemas.openxmlformats.org/officeDocument/2006/relationships/image" Target="../media/image28.png"/><Relationship Id="rId11" Type="http://schemas.openxmlformats.org/officeDocument/2006/relationships/image" Target="../media/image11.png"/><Relationship Id="rId5" Type="http://schemas.openxmlformats.org/officeDocument/2006/relationships/image" Target="../media/image14.png"/><Relationship Id="rId15" Type="http://schemas.openxmlformats.org/officeDocument/2006/relationships/image" Target="../media/image50.png"/><Relationship Id="rId10" Type="http://schemas.openxmlformats.org/officeDocument/2006/relationships/image" Target="../media/image46.png"/><Relationship Id="rId19" Type="http://schemas.openxmlformats.org/officeDocument/2006/relationships/image" Target="../media/image53.png"/><Relationship Id="rId4" Type="http://schemas.openxmlformats.org/officeDocument/2006/relationships/image" Target="../media/image43.png"/><Relationship Id="rId9" Type="http://schemas.openxmlformats.org/officeDocument/2006/relationships/image" Target="../media/image45.png"/><Relationship Id="rId14" Type="http://schemas.openxmlformats.org/officeDocument/2006/relationships/image" Target="../media/image4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3" name="Picture 12" descr="Piirroskuva: kaksi pöytäryhmää, toisen pöydän päällä kissa. Etualalla piirretty nainen vr-lasit päässä ja sydämiä pään päällä.&#10;">
            <a:extLst>
              <a:ext uri="{FF2B5EF4-FFF2-40B4-BE49-F238E27FC236}">
                <a16:creationId xmlns:a16="http://schemas.microsoft.com/office/drawing/2014/main" id="{AE078F51-9473-4534-B8C8-972946256A4A}"/>
              </a:ext>
            </a:extLst>
          </p:cNvPr>
          <p:cNvPicPr>
            <a:picLocks noChangeAspect="1"/>
          </p:cNvPicPr>
          <p:nvPr/>
        </p:nvPicPr>
        <p:blipFill>
          <a:blip r:embed="rId2"/>
          <a:stretch>
            <a:fillRect/>
          </a:stretch>
        </p:blipFill>
        <p:spPr>
          <a:xfrm>
            <a:off x="-1" y="0"/>
            <a:ext cx="5470609" cy="6858000"/>
          </a:xfrm>
          <a:prstGeom prst="rect">
            <a:avLst/>
          </a:prstGeom>
        </p:spPr>
      </p:pic>
      <p:sp>
        <p:nvSpPr>
          <p:cNvPr id="2" name="Otsikko 1"/>
          <p:cNvSpPr>
            <a:spLocks noGrp="1"/>
          </p:cNvSpPr>
          <p:nvPr>
            <p:ph type="ctrTitle"/>
          </p:nvPr>
        </p:nvSpPr>
        <p:spPr>
          <a:xfrm>
            <a:off x="6299200" y="1879599"/>
            <a:ext cx="5059680" cy="655003"/>
          </a:xfrm>
        </p:spPr>
        <p:txBody>
          <a:bodyPr>
            <a:normAutofit fontScale="90000"/>
          </a:bodyPr>
          <a:lstStyle/>
          <a:p>
            <a:pPr algn="l"/>
            <a:r>
              <a:rPr lang="fi-FI" sz="4400" b="1" dirty="0">
                <a:solidFill>
                  <a:schemeClr val="bg1"/>
                </a:solidFill>
              </a:rPr>
              <a:t>Havainnollista kehitystyötä kuvilla!</a:t>
            </a:r>
          </a:p>
        </p:txBody>
      </p:sp>
      <p:sp>
        <p:nvSpPr>
          <p:cNvPr id="3" name="Alaotsikko 2"/>
          <p:cNvSpPr>
            <a:spLocks noGrp="1"/>
          </p:cNvSpPr>
          <p:nvPr>
            <p:ph type="subTitle" idx="1"/>
          </p:nvPr>
        </p:nvSpPr>
        <p:spPr>
          <a:xfrm>
            <a:off x="6319520" y="2626678"/>
            <a:ext cx="5080000" cy="2971482"/>
          </a:xfrm>
        </p:spPr>
        <p:txBody>
          <a:bodyPr>
            <a:normAutofit fontScale="85000" lnSpcReduction="20000"/>
          </a:bodyPr>
          <a:lstStyle/>
          <a:p>
            <a:pPr algn="l"/>
            <a:r>
              <a:rPr lang="fi-FI" sz="2000" dirty="0">
                <a:solidFill>
                  <a:schemeClr val="bg1"/>
                </a:solidFill>
                <a:latin typeface="+mj-lt"/>
              </a:rPr>
              <a:t>Palvelumuotoilussa käytetään runsaasti visuaalisia työkaluja. Tästä liitteestä löydät taustoja, hahmoja, tunneikoneita ja tavaroita, jotka voit näppärästi kopioida omaan esitykseesi. Rakenna juuri sinun tarpeisiisi sopiva havainnekuva palvelusta, tilanteesta tai tapahtumasta. Kuva kertoo enemmän kuin tuhat sanaa!</a:t>
            </a:r>
          </a:p>
          <a:p>
            <a:pPr algn="l"/>
            <a:r>
              <a:rPr lang="fi-FI" sz="2000" dirty="0">
                <a:solidFill>
                  <a:schemeClr val="bg1"/>
                </a:solidFill>
                <a:latin typeface="+mj-lt"/>
              </a:rPr>
              <a:t>Mainitse kuvien käytön yhteydessä tekijä Sanna Koskimäki / Muutoskyvykkyyttä muotoilusta. Kiitos!</a:t>
            </a:r>
          </a:p>
          <a:p>
            <a:pPr algn="just"/>
            <a:endParaRPr lang="fi-FI" sz="2000" dirty="0">
              <a:solidFill>
                <a:schemeClr val="bg1"/>
              </a:solidFill>
              <a:latin typeface="+mj-lt"/>
            </a:endParaRPr>
          </a:p>
          <a:p>
            <a:pPr algn="l"/>
            <a:r>
              <a:rPr lang="fi-FI" sz="1600" dirty="0">
                <a:solidFill>
                  <a:schemeClr val="bg1"/>
                </a:solidFill>
                <a:latin typeface="+mj-lt"/>
              </a:rPr>
              <a:t>Tämän työkalun tarjoaa Euroopan sosiaalirahaston rahoittama Muutoskyvykkyyttä muotoilusta -hanke.</a:t>
            </a:r>
          </a:p>
          <a:p>
            <a:pPr algn="l"/>
            <a:r>
              <a:rPr lang="fi-FI" sz="1600" dirty="0">
                <a:solidFill>
                  <a:schemeClr val="bg1"/>
                </a:solidFill>
                <a:latin typeface="+mj-lt"/>
              </a:rPr>
              <a:t>CC BY-NC. Ei kaupallisiin tarkoituksiin.</a:t>
            </a:r>
          </a:p>
        </p:txBody>
      </p:sp>
      <p:pic>
        <p:nvPicPr>
          <p:cNvPr id="8" name="Picture 7" descr="ESR-logo.">
            <a:extLst>
              <a:ext uri="{FF2B5EF4-FFF2-40B4-BE49-F238E27FC236}">
                <a16:creationId xmlns:a16="http://schemas.microsoft.com/office/drawing/2014/main" id="{2F445DFE-70B2-41FC-932F-5B112C4CBF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2823" y="5882640"/>
            <a:ext cx="874593" cy="904240"/>
          </a:xfrm>
          <a:prstGeom prst="rect">
            <a:avLst/>
          </a:prstGeom>
        </p:spPr>
      </p:pic>
      <p:pic>
        <p:nvPicPr>
          <p:cNvPr id="10" name="Picture 9" descr="Vipuvoimaa EUlta -logo.">
            <a:extLst>
              <a:ext uri="{FF2B5EF4-FFF2-40B4-BE49-F238E27FC236}">
                <a16:creationId xmlns:a16="http://schemas.microsoft.com/office/drawing/2014/main" id="{5B3F3B15-B79F-4CF7-8570-1E62C17468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4887" y="5864868"/>
            <a:ext cx="1243663" cy="880358"/>
          </a:xfrm>
          <a:prstGeom prst="rect">
            <a:avLst/>
          </a:prstGeom>
        </p:spPr>
      </p:pic>
    </p:spTree>
    <p:extLst>
      <p:ext uri="{BB962C8B-B14F-4D97-AF65-F5344CB8AC3E}">
        <p14:creationId xmlns:p14="http://schemas.microsoft.com/office/powerpoint/2010/main" val="2548248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1" y="0"/>
            <a:ext cx="2905760" cy="1137920"/>
          </a:xfrm>
        </p:spPr>
        <p:txBody>
          <a:bodyPr>
            <a:normAutofit/>
          </a:bodyPr>
          <a:lstStyle/>
          <a:p>
            <a:r>
              <a:rPr lang="fi-FI" sz="4800" dirty="0"/>
              <a:t>Taustat</a:t>
            </a:r>
            <a:endParaRPr lang="fi-FI" dirty="0"/>
          </a:p>
        </p:txBody>
      </p:sp>
      <p:pic>
        <p:nvPicPr>
          <p:cNvPr id="5" name="Picture 4" descr="Piiroskuva luonnosta. Puita, eläimiä ja polku. Taustalla järvi.">
            <a:extLst>
              <a:ext uri="{FF2B5EF4-FFF2-40B4-BE49-F238E27FC236}">
                <a16:creationId xmlns:a16="http://schemas.microsoft.com/office/drawing/2014/main" id="{CE321B3A-5FA1-4078-A27A-7EC9BDF349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82640" y="598088"/>
            <a:ext cx="3779520" cy="2639966"/>
          </a:xfrm>
          <a:prstGeom prst="rect">
            <a:avLst/>
          </a:prstGeom>
        </p:spPr>
      </p:pic>
      <p:pic>
        <p:nvPicPr>
          <p:cNvPr id="7" name="Picture 6" descr="Piirroskuva kahvilasta. Takana tiski, oikealla kaksi pöytäryhmää ja iso ikkuna.">
            <a:extLst>
              <a:ext uri="{FF2B5EF4-FFF2-40B4-BE49-F238E27FC236}">
                <a16:creationId xmlns:a16="http://schemas.microsoft.com/office/drawing/2014/main" id="{AC4A12E3-CCF8-4F80-BCC3-2569C9B574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280" y="4042328"/>
            <a:ext cx="3779520" cy="2639966"/>
          </a:xfrm>
          <a:prstGeom prst="rect">
            <a:avLst/>
          </a:prstGeom>
        </p:spPr>
      </p:pic>
      <p:pic>
        <p:nvPicPr>
          <p:cNvPr id="9" name="Picture 8" descr="Piirroskuva kaupungista. Edustalla tie, jossa rekka, pyörä ja auto ja taustalla korkeita rakennuksia ja puita.">
            <a:extLst>
              <a:ext uri="{FF2B5EF4-FFF2-40B4-BE49-F238E27FC236}">
                <a16:creationId xmlns:a16="http://schemas.microsoft.com/office/drawing/2014/main" id="{BFCA8D1D-7A09-498B-BF86-33DD2922CA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51680" y="4218034"/>
            <a:ext cx="3779520" cy="2639966"/>
          </a:xfrm>
          <a:prstGeom prst="rect">
            <a:avLst/>
          </a:prstGeom>
        </p:spPr>
      </p:pic>
      <p:pic>
        <p:nvPicPr>
          <p:cNvPr id="11" name="Picture 10" descr="Piirroskuva olohoneesta. Kaksi ikkunaa, kirjahylly, ruokapöytä ja tuolit, sohva, matto ja kasvi.">
            <a:extLst>
              <a:ext uri="{FF2B5EF4-FFF2-40B4-BE49-F238E27FC236}">
                <a16:creationId xmlns:a16="http://schemas.microsoft.com/office/drawing/2014/main" id="{489E26AE-D5F5-43B5-A1DB-B4522270E01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75683" y="1074724"/>
            <a:ext cx="3779520" cy="2639966"/>
          </a:xfrm>
          <a:prstGeom prst="rect">
            <a:avLst/>
          </a:prstGeom>
        </p:spPr>
      </p:pic>
      <p:pic>
        <p:nvPicPr>
          <p:cNvPr id="13" name="Picture 12" descr="Piirroskuva työ- tai luokkahuoneesta. Taustalla valkoisia ikkunoita/tauluja ja pitkä pöytä sekä fläppitaulu.">
            <a:extLst>
              <a:ext uri="{FF2B5EF4-FFF2-40B4-BE49-F238E27FC236}">
                <a16:creationId xmlns:a16="http://schemas.microsoft.com/office/drawing/2014/main" id="{79ED2CAA-CBEA-44E5-9ADB-D2ACAD2DEEF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90296" y="3302000"/>
            <a:ext cx="3534584" cy="2468880"/>
          </a:xfrm>
          <a:prstGeom prst="rect">
            <a:avLst/>
          </a:prstGeom>
        </p:spPr>
      </p:pic>
      <p:sp>
        <p:nvSpPr>
          <p:cNvPr id="14" name="Alaotsikko 2">
            <a:extLst>
              <a:ext uri="{FF2B5EF4-FFF2-40B4-BE49-F238E27FC236}">
                <a16:creationId xmlns:a16="http://schemas.microsoft.com/office/drawing/2014/main" id="{AF808F3A-CFD7-4AD3-9963-3ABDB4E1757F}"/>
              </a:ext>
            </a:extLst>
          </p:cNvPr>
          <p:cNvSpPr>
            <a:spLocks noGrp="1"/>
          </p:cNvSpPr>
          <p:nvPr>
            <p:ph type="subTitle" idx="1"/>
          </p:nvPr>
        </p:nvSpPr>
        <p:spPr>
          <a:xfrm>
            <a:off x="9570720" y="6522720"/>
            <a:ext cx="2550160" cy="335280"/>
          </a:xfrm>
        </p:spPr>
        <p:txBody>
          <a:bodyPr>
            <a:normAutofit fontScale="55000" lnSpcReduction="20000"/>
          </a:bodyPr>
          <a:lstStyle/>
          <a:p>
            <a:pPr algn="r"/>
            <a:r>
              <a:rPr lang="fi-FI" sz="2000" dirty="0">
                <a:latin typeface="+mj-lt"/>
              </a:rPr>
              <a:t>Kuvat: Sanna Koskimäki / Muutoskyvykkyyttä muotoilusta</a:t>
            </a:r>
          </a:p>
        </p:txBody>
      </p:sp>
    </p:spTree>
    <p:extLst>
      <p:ext uri="{BB962C8B-B14F-4D97-AF65-F5344CB8AC3E}">
        <p14:creationId xmlns:p14="http://schemas.microsoft.com/office/powerpoint/2010/main" val="1888840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irroskuva miehestä, jolla keltaiset vaatteet.">
            <a:extLst>
              <a:ext uri="{FF2B5EF4-FFF2-40B4-BE49-F238E27FC236}">
                <a16:creationId xmlns:a16="http://schemas.microsoft.com/office/drawing/2014/main" id="{360A7C63-3EFE-4B79-8781-7DBB38F3473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0009" y="2778913"/>
            <a:ext cx="1331987" cy="3027244"/>
          </a:xfrm>
          <a:prstGeom prst="rect">
            <a:avLst/>
          </a:prstGeom>
        </p:spPr>
      </p:pic>
      <p:pic>
        <p:nvPicPr>
          <p:cNvPr id="7" name="Picture 6" descr="Piirroskuva miehestä, jolla vihreät vaatteet.">
            <a:extLst>
              <a:ext uri="{FF2B5EF4-FFF2-40B4-BE49-F238E27FC236}">
                <a16:creationId xmlns:a16="http://schemas.microsoft.com/office/drawing/2014/main" id="{77F72221-A567-46CA-B250-8E92477E43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41129" y="1752753"/>
            <a:ext cx="1331987" cy="3027244"/>
          </a:xfrm>
          <a:prstGeom prst="rect">
            <a:avLst/>
          </a:prstGeom>
        </p:spPr>
      </p:pic>
      <p:pic>
        <p:nvPicPr>
          <p:cNvPr id="9" name="Picture 8" descr="Piirroskuva naisesta, jolla keltaiset vaatteet.">
            <a:extLst>
              <a:ext uri="{FF2B5EF4-FFF2-40B4-BE49-F238E27FC236}">
                <a16:creationId xmlns:a16="http://schemas.microsoft.com/office/drawing/2014/main" id="{98654984-EC46-499D-AF6D-1870900969D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70785" y="2587025"/>
            <a:ext cx="1231079" cy="3024360"/>
          </a:xfrm>
          <a:prstGeom prst="rect">
            <a:avLst/>
          </a:prstGeom>
        </p:spPr>
      </p:pic>
      <p:pic>
        <p:nvPicPr>
          <p:cNvPr id="11" name="Picture 10" descr="Piirroskuva naisesta, jolla pinkit vaatteet.">
            <a:extLst>
              <a:ext uri="{FF2B5EF4-FFF2-40B4-BE49-F238E27FC236}">
                <a16:creationId xmlns:a16="http://schemas.microsoft.com/office/drawing/2014/main" id="{A3643489-A555-48E9-8F4D-F44D03D23A7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95425" y="1814865"/>
            <a:ext cx="1231079" cy="3024360"/>
          </a:xfrm>
          <a:prstGeom prst="rect">
            <a:avLst/>
          </a:prstGeom>
        </p:spPr>
      </p:pic>
      <p:pic>
        <p:nvPicPr>
          <p:cNvPr id="13" name="Picture 12" descr="Piirroskuva nuoresta, jolla keltaiset vaatteet.">
            <a:extLst>
              <a:ext uri="{FF2B5EF4-FFF2-40B4-BE49-F238E27FC236}">
                <a16:creationId xmlns:a16="http://schemas.microsoft.com/office/drawing/2014/main" id="{7CB6BD76-619F-4724-A97E-4106B58A227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9684" y="1869440"/>
            <a:ext cx="1170534" cy="2684156"/>
          </a:xfrm>
          <a:prstGeom prst="rect">
            <a:avLst/>
          </a:prstGeom>
        </p:spPr>
      </p:pic>
      <p:pic>
        <p:nvPicPr>
          <p:cNvPr id="15" name="Picture 14" descr="Piirroskuva nuoresta, jolla vihreät vaatteet.">
            <a:extLst>
              <a:ext uri="{FF2B5EF4-FFF2-40B4-BE49-F238E27FC236}">
                <a16:creationId xmlns:a16="http://schemas.microsoft.com/office/drawing/2014/main" id="{91B21E72-B2A4-45AB-9461-1103BADF604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42644" y="2895600"/>
            <a:ext cx="1170534" cy="2684156"/>
          </a:xfrm>
          <a:prstGeom prst="rect">
            <a:avLst/>
          </a:prstGeom>
        </p:spPr>
      </p:pic>
      <p:pic>
        <p:nvPicPr>
          <p:cNvPr id="17" name="Picture 16" descr="Piirroskuva pyörätuolissa olevasta ihmisestä, jolla keltaiset vaatteet.">
            <a:extLst>
              <a:ext uri="{FF2B5EF4-FFF2-40B4-BE49-F238E27FC236}">
                <a16:creationId xmlns:a16="http://schemas.microsoft.com/office/drawing/2014/main" id="{3C2EC664-0E58-4616-8081-5A1C11EE32D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06676" y="1845666"/>
            <a:ext cx="1992215" cy="2692805"/>
          </a:xfrm>
          <a:prstGeom prst="rect">
            <a:avLst/>
          </a:prstGeom>
        </p:spPr>
      </p:pic>
      <p:pic>
        <p:nvPicPr>
          <p:cNvPr id="19" name="Picture 18" descr="Piirroskuva pyörätuolissa olevasta ihmisestä, jolla vihreät vaatteet.">
            <a:extLst>
              <a:ext uri="{FF2B5EF4-FFF2-40B4-BE49-F238E27FC236}">
                <a16:creationId xmlns:a16="http://schemas.microsoft.com/office/drawing/2014/main" id="{4D30C6B8-F100-4FCA-B351-C525DF2DBCD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99785" y="2942946"/>
            <a:ext cx="1992215" cy="2692805"/>
          </a:xfrm>
          <a:prstGeom prst="rect">
            <a:avLst/>
          </a:prstGeom>
        </p:spPr>
      </p:pic>
      <p:pic>
        <p:nvPicPr>
          <p:cNvPr id="21" name="Picture 20" descr="Piirroskuva vanhuksesta, jolla silmälasit, kävelykeppi ja pinkit vaatteet.">
            <a:extLst>
              <a:ext uri="{FF2B5EF4-FFF2-40B4-BE49-F238E27FC236}">
                <a16:creationId xmlns:a16="http://schemas.microsoft.com/office/drawing/2014/main" id="{3FB85DA7-07D3-493E-A7C7-135CB64AE40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194033" y="1683914"/>
            <a:ext cx="1499206" cy="2589014"/>
          </a:xfrm>
          <a:prstGeom prst="rect">
            <a:avLst/>
          </a:prstGeom>
        </p:spPr>
      </p:pic>
      <p:pic>
        <p:nvPicPr>
          <p:cNvPr id="23" name="Picture 22" descr="Piirroskuva vanhuksesta, jolla silmälasit, kävelykeppi ja vihreät vaatteet.">
            <a:extLst>
              <a:ext uri="{FF2B5EF4-FFF2-40B4-BE49-F238E27FC236}">
                <a16:creationId xmlns:a16="http://schemas.microsoft.com/office/drawing/2014/main" id="{EEE34593-0188-478A-9C8E-076E779377B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966193" y="2852314"/>
            <a:ext cx="1499206" cy="2589014"/>
          </a:xfrm>
          <a:prstGeom prst="rect">
            <a:avLst/>
          </a:prstGeom>
        </p:spPr>
      </p:pic>
      <p:sp>
        <p:nvSpPr>
          <p:cNvPr id="24" name="Otsikko 1">
            <a:extLst>
              <a:ext uri="{FF2B5EF4-FFF2-40B4-BE49-F238E27FC236}">
                <a16:creationId xmlns:a16="http://schemas.microsoft.com/office/drawing/2014/main" id="{EEBA26BD-F720-4684-BECC-3983BA6F624D}"/>
              </a:ext>
            </a:extLst>
          </p:cNvPr>
          <p:cNvSpPr txBox="1">
            <a:spLocks/>
          </p:cNvSpPr>
          <p:nvPr/>
        </p:nvSpPr>
        <p:spPr>
          <a:xfrm>
            <a:off x="1" y="0"/>
            <a:ext cx="2905760" cy="113792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i-FI" sz="4800" dirty="0"/>
              <a:t>Hahmot</a:t>
            </a:r>
            <a:endParaRPr lang="fi-FI" dirty="0"/>
          </a:p>
        </p:txBody>
      </p:sp>
      <p:sp>
        <p:nvSpPr>
          <p:cNvPr id="29" name="Alaotsikko 2">
            <a:extLst>
              <a:ext uri="{FF2B5EF4-FFF2-40B4-BE49-F238E27FC236}">
                <a16:creationId xmlns:a16="http://schemas.microsoft.com/office/drawing/2014/main" id="{17C6FEF0-0CC2-4D80-9678-7C0FD4A15437}"/>
              </a:ext>
            </a:extLst>
          </p:cNvPr>
          <p:cNvSpPr txBox="1">
            <a:spLocks/>
          </p:cNvSpPr>
          <p:nvPr/>
        </p:nvSpPr>
        <p:spPr>
          <a:xfrm>
            <a:off x="9570720" y="6522720"/>
            <a:ext cx="2550160" cy="335280"/>
          </a:xfrm>
          <a:prstGeom prst="rect">
            <a:avLst/>
          </a:prstGeom>
        </p:spPr>
        <p:txBody>
          <a:bodyPr vert="horz" lIns="91440" tIns="45720" rIns="91440" bIns="45720" rtlCol="0">
            <a:normAutofit fontScale="5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fi-FI" sz="2000">
                <a:latin typeface="+mj-lt"/>
              </a:rPr>
              <a:t>Kuvat: Sanna Koskimäki / Muutoskyvykkyyttä muotoilusta</a:t>
            </a:r>
            <a:endParaRPr lang="fi-FI" sz="2000" dirty="0">
              <a:latin typeface="+mj-lt"/>
            </a:endParaRPr>
          </a:p>
        </p:txBody>
      </p:sp>
    </p:spTree>
    <p:extLst>
      <p:ext uri="{BB962C8B-B14F-4D97-AF65-F5344CB8AC3E}">
        <p14:creationId xmlns:p14="http://schemas.microsoft.com/office/powerpoint/2010/main" val="3465985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tsikko 1">
            <a:extLst>
              <a:ext uri="{FF2B5EF4-FFF2-40B4-BE49-F238E27FC236}">
                <a16:creationId xmlns:a16="http://schemas.microsoft.com/office/drawing/2014/main" id="{EEBA26BD-F720-4684-BECC-3983BA6F624D}"/>
              </a:ext>
            </a:extLst>
          </p:cNvPr>
          <p:cNvSpPr txBox="1">
            <a:spLocks/>
          </p:cNvSpPr>
          <p:nvPr/>
        </p:nvSpPr>
        <p:spPr>
          <a:xfrm>
            <a:off x="0" y="0"/>
            <a:ext cx="3596639" cy="113792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i-FI" sz="4800" dirty="0"/>
              <a:t>Tunneikonit</a:t>
            </a:r>
            <a:endParaRPr lang="fi-FI" dirty="0"/>
          </a:p>
        </p:txBody>
      </p:sp>
      <p:pic>
        <p:nvPicPr>
          <p:cNvPr id="3" name="Picture 2" descr="Piirros: Pieni savupilvi.">
            <a:extLst>
              <a:ext uri="{FF2B5EF4-FFF2-40B4-BE49-F238E27FC236}">
                <a16:creationId xmlns:a16="http://schemas.microsoft.com/office/drawing/2014/main" id="{69624E67-923E-449E-8B90-6850A40FDA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20658" y="2518597"/>
            <a:ext cx="1249488" cy="2082479"/>
          </a:xfrm>
          <a:prstGeom prst="rect">
            <a:avLst/>
          </a:prstGeom>
        </p:spPr>
      </p:pic>
      <p:pic>
        <p:nvPicPr>
          <p:cNvPr id="6" name="Picture 5" descr="Piirros: Kolme sydäntä.">
            <a:extLst>
              <a:ext uri="{FF2B5EF4-FFF2-40B4-BE49-F238E27FC236}">
                <a16:creationId xmlns:a16="http://schemas.microsoft.com/office/drawing/2014/main" id="{A63B42EA-C1C5-4895-ABCE-BE3BD13F06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7797" y="2605924"/>
            <a:ext cx="1890058" cy="1832784"/>
          </a:xfrm>
          <a:prstGeom prst="rect">
            <a:avLst/>
          </a:prstGeom>
        </p:spPr>
      </p:pic>
      <p:pic>
        <p:nvPicPr>
          <p:cNvPr id="10" name="Picture 9" descr="Piirros: Myrskypilvi salamoineen.">
            <a:extLst>
              <a:ext uri="{FF2B5EF4-FFF2-40B4-BE49-F238E27FC236}">
                <a16:creationId xmlns:a16="http://schemas.microsoft.com/office/drawing/2014/main" id="{783F0247-F497-42D1-A399-C8AF1A5BF2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0002" y="2631441"/>
            <a:ext cx="1683870" cy="1781236"/>
          </a:xfrm>
          <a:prstGeom prst="rect">
            <a:avLst/>
          </a:prstGeom>
        </p:spPr>
      </p:pic>
      <p:pic>
        <p:nvPicPr>
          <p:cNvPr id="14" name="Picture 13" descr="Piirros: Puhekuplassa teksti: Aha!">
            <a:extLst>
              <a:ext uri="{FF2B5EF4-FFF2-40B4-BE49-F238E27FC236}">
                <a16:creationId xmlns:a16="http://schemas.microsoft.com/office/drawing/2014/main" id="{82ABDDB3-1CC1-486B-A14E-6535A49132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73841" y="2586079"/>
            <a:ext cx="2096246" cy="1872875"/>
          </a:xfrm>
          <a:prstGeom prst="rect">
            <a:avLst/>
          </a:prstGeom>
        </p:spPr>
      </p:pic>
      <p:pic>
        <p:nvPicPr>
          <p:cNvPr id="18" name="Picture 17" descr="Piirros kysymysmerkki ja huutomerkki.">
            <a:extLst>
              <a:ext uri="{FF2B5EF4-FFF2-40B4-BE49-F238E27FC236}">
                <a16:creationId xmlns:a16="http://schemas.microsoft.com/office/drawing/2014/main" id="{3E14AE4E-0C68-4950-9ED6-9EE9301ED5C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58130" y="2631439"/>
            <a:ext cx="1454771" cy="1781237"/>
          </a:xfrm>
          <a:prstGeom prst="rect">
            <a:avLst/>
          </a:prstGeom>
        </p:spPr>
      </p:pic>
      <p:pic>
        <p:nvPicPr>
          <p:cNvPr id="22" name="Picture 21" descr="piirros: Lamppu syttyy.">
            <a:extLst>
              <a:ext uri="{FF2B5EF4-FFF2-40B4-BE49-F238E27FC236}">
                <a16:creationId xmlns:a16="http://schemas.microsoft.com/office/drawing/2014/main" id="{93F4CDB2-2463-462C-B852-21E7A842572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7317" y="2750516"/>
            <a:ext cx="1500592" cy="1540682"/>
          </a:xfrm>
          <a:prstGeom prst="rect">
            <a:avLst/>
          </a:prstGeom>
        </p:spPr>
      </p:pic>
      <p:sp>
        <p:nvSpPr>
          <p:cNvPr id="28" name="Alaotsikko 2">
            <a:extLst>
              <a:ext uri="{FF2B5EF4-FFF2-40B4-BE49-F238E27FC236}">
                <a16:creationId xmlns:a16="http://schemas.microsoft.com/office/drawing/2014/main" id="{AB4D4819-52E5-4989-8998-45B33D733ADD}"/>
              </a:ext>
            </a:extLst>
          </p:cNvPr>
          <p:cNvSpPr>
            <a:spLocks noGrp="1"/>
          </p:cNvSpPr>
          <p:nvPr>
            <p:ph type="subTitle" idx="1"/>
          </p:nvPr>
        </p:nvSpPr>
        <p:spPr>
          <a:xfrm>
            <a:off x="9570720" y="6522720"/>
            <a:ext cx="2550160" cy="335280"/>
          </a:xfrm>
        </p:spPr>
        <p:txBody>
          <a:bodyPr>
            <a:normAutofit fontScale="55000" lnSpcReduction="20000"/>
          </a:bodyPr>
          <a:lstStyle/>
          <a:p>
            <a:pPr algn="r"/>
            <a:r>
              <a:rPr lang="fi-FI" sz="2000" dirty="0">
                <a:latin typeface="+mj-lt"/>
              </a:rPr>
              <a:t>Kuvat: Sanna Koskimäki / Muutoskyvykkyyttä muotoilusta</a:t>
            </a:r>
          </a:p>
        </p:txBody>
      </p:sp>
    </p:spTree>
    <p:extLst>
      <p:ext uri="{BB962C8B-B14F-4D97-AF65-F5344CB8AC3E}">
        <p14:creationId xmlns:p14="http://schemas.microsoft.com/office/powerpoint/2010/main" val="40047313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tsikko 1">
            <a:extLst>
              <a:ext uri="{FF2B5EF4-FFF2-40B4-BE49-F238E27FC236}">
                <a16:creationId xmlns:a16="http://schemas.microsoft.com/office/drawing/2014/main" id="{EEBA26BD-F720-4684-BECC-3983BA6F624D}"/>
              </a:ext>
            </a:extLst>
          </p:cNvPr>
          <p:cNvSpPr txBox="1">
            <a:spLocks/>
          </p:cNvSpPr>
          <p:nvPr/>
        </p:nvSpPr>
        <p:spPr>
          <a:xfrm>
            <a:off x="0" y="0"/>
            <a:ext cx="4612640" cy="113792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i-FI" sz="4800" dirty="0"/>
              <a:t>Esineet ja asiat</a:t>
            </a:r>
            <a:endParaRPr lang="fi-FI" dirty="0"/>
          </a:p>
        </p:txBody>
      </p:sp>
      <p:pic>
        <p:nvPicPr>
          <p:cNvPr id="4" name="Picture 3" descr="Piirros: kahvinkeitin.">
            <a:extLst>
              <a:ext uri="{FF2B5EF4-FFF2-40B4-BE49-F238E27FC236}">
                <a16:creationId xmlns:a16="http://schemas.microsoft.com/office/drawing/2014/main" id="{3A27F880-FC86-48C7-98F0-AD107CCB121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52224" y="2770928"/>
            <a:ext cx="1087551" cy="1316144"/>
          </a:xfrm>
          <a:prstGeom prst="rect">
            <a:avLst/>
          </a:prstGeom>
        </p:spPr>
      </p:pic>
      <p:pic>
        <p:nvPicPr>
          <p:cNvPr id="7" name="Picture 6" descr="Piirros: huonekasvi.">
            <a:extLst>
              <a:ext uri="{FF2B5EF4-FFF2-40B4-BE49-F238E27FC236}">
                <a16:creationId xmlns:a16="http://schemas.microsoft.com/office/drawing/2014/main" id="{3F0F17DB-3AE3-4E94-BF4D-47D1EF0495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80300" y="528696"/>
            <a:ext cx="959400" cy="2102367"/>
          </a:xfrm>
          <a:prstGeom prst="rect">
            <a:avLst/>
          </a:prstGeom>
        </p:spPr>
      </p:pic>
      <p:pic>
        <p:nvPicPr>
          <p:cNvPr id="9" name="Picture 8" descr="Piirros: avonainen kirja.">
            <a:extLst>
              <a:ext uri="{FF2B5EF4-FFF2-40B4-BE49-F238E27FC236}">
                <a16:creationId xmlns:a16="http://schemas.microsoft.com/office/drawing/2014/main" id="{18DCF11A-3D22-4309-A082-1428616566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60239" y="1207088"/>
            <a:ext cx="1177602" cy="786223"/>
          </a:xfrm>
          <a:prstGeom prst="rect">
            <a:avLst/>
          </a:prstGeom>
        </p:spPr>
      </p:pic>
      <p:pic>
        <p:nvPicPr>
          <p:cNvPr id="12" name="Picture 11" descr="Piirros: kissa.">
            <a:extLst>
              <a:ext uri="{FF2B5EF4-FFF2-40B4-BE49-F238E27FC236}">
                <a16:creationId xmlns:a16="http://schemas.microsoft.com/office/drawing/2014/main" id="{BAC68921-3239-4534-8DAA-67028C347FD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75641" y="5474754"/>
            <a:ext cx="800077" cy="1049452"/>
          </a:xfrm>
          <a:prstGeom prst="rect">
            <a:avLst/>
          </a:prstGeom>
        </p:spPr>
      </p:pic>
      <p:pic>
        <p:nvPicPr>
          <p:cNvPr id="15" name="Picture 14" descr="Piirros: koira.">
            <a:extLst>
              <a:ext uri="{FF2B5EF4-FFF2-40B4-BE49-F238E27FC236}">
                <a16:creationId xmlns:a16="http://schemas.microsoft.com/office/drawing/2014/main" id="{3C77C53F-22BC-40D4-8F79-0D2C192782D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14012" y="4648805"/>
            <a:ext cx="1444295" cy="1929190"/>
          </a:xfrm>
          <a:prstGeom prst="rect">
            <a:avLst/>
          </a:prstGeom>
        </p:spPr>
      </p:pic>
      <p:pic>
        <p:nvPicPr>
          <p:cNvPr id="17" name="Picture 16" descr="Piirros: lastenvaunut.">
            <a:extLst>
              <a:ext uri="{FF2B5EF4-FFF2-40B4-BE49-F238E27FC236}">
                <a16:creationId xmlns:a16="http://schemas.microsoft.com/office/drawing/2014/main" id="{66F79DE1-B379-488D-B19D-F9FEB9AB36E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06139" y="2292607"/>
            <a:ext cx="1842602" cy="1846065"/>
          </a:xfrm>
          <a:prstGeom prst="rect">
            <a:avLst/>
          </a:prstGeom>
        </p:spPr>
      </p:pic>
      <p:pic>
        <p:nvPicPr>
          <p:cNvPr id="20" name="Picture 19" descr="Piirros: lehtiö ja kynä.">
            <a:extLst>
              <a:ext uri="{FF2B5EF4-FFF2-40B4-BE49-F238E27FC236}">
                <a16:creationId xmlns:a16="http://schemas.microsoft.com/office/drawing/2014/main" id="{FCA61C8A-193C-4E06-A591-DBADE763749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04441" y="2083041"/>
            <a:ext cx="1153358" cy="741197"/>
          </a:xfrm>
          <a:prstGeom prst="rect">
            <a:avLst/>
          </a:prstGeom>
        </p:spPr>
      </p:pic>
      <p:pic>
        <p:nvPicPr>
          <p:cNvPr id="23" name="Picture 22" descr="Piirros: puhelin.">
            <a:extLst>
              <a:ext uri="{FF2B5EF4-FFF2-40B4-BE49-F238E27FC236}">
                <a16:creationId xmlns:a16="http://schemas.microsoft.com/office/drawing/2014/main" id="{8E9FCE7C-C3FA-427D-A49C-9C123C347EE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07039" y="2483324"/>
            <a:ext cx="706561" cy="834712"/>
          </a:xfrm>
          <a:prstGeom prst="rect">
            <a:avLst/>
          </a:prstGeom>
        </p:spPr>
      </p:pic>
      <p:pic>
        <p:nvPicPr>
          <p:cNvPr id="26" name="Picture 25" descr="Piirros: polkupyörä.">
            <a:extLst>
              <a:ext uri="{FF2B5EF4-FFF2-40B4-BE49-F238E27FC236}">
                <a16:creationId xmlns:a16="http://schemas.microsoft.com/office/drawing/2014/main" id="{9DD1824C-8F6B-4CC1-B187-91D01F751A4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756650" y="521774"/>
            <a:ext cx="2509382" cy="1693106"/>
          </a:xfrm>
          <a:prstGeom prst="rect">
            <a:avLst/>
          </a:prstGeom>
        </p:spPr>
      </p:pic>
      <p:pic>
        <p:nvPicPr>
          <p:cNvPr id="28" name="Picture 27" descr="Piirros: pöytä.">
            <a:extLst>
              <a:ext uri="{FF2B5EF4-FFF2-40B4-BE49-F238E27FC236}">
                <a16:creationId xmlns:a16="http://schemas.microsoft.com/office/drawing/2014/main" id="{47DB7133-2B06-412F-912F-EB10383D1AD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227250" y="4607586"/>
            <a:ext cx="1821820" cy="1828747"/>
          </a:xfrm>
          <a:prstGeom prst="rect">
            <a:avLst/>
          </a:prstGeom>
        </p:spPr>
      </p:pic>
      <p:pic>
        <p:nvPicPr>
          <p:cNvPr id="30" name="Picture 29" descr="Piirros: pöytä ja tuolit.">
            <a:extLst>
              <a:ext uri="{FF2B5EF4-FFF2-40B4-BE49-F238E27FC236}">
                <a16:creationId xmlns:a16="http://schemas.microsoft.com/office/drawing/2014/main" id="{B214A880-6538-4CA1-83DB-A8E4736BC70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55649" y="3434079"/>
            <a:ext cx="4049247" cy="2576421"/>
          </a:xfrm>
          <a:prstGeom prst="rect">
            <a:avLst/>
          </a:prstGeom>
        </p:spPr>
      </p:pic>
      <p:pic>
        <p:nvPicPr>
          <p:cNvPr id="32" name="Picture 31" descr="Piirros: läppäri.">
            <a:extLst>
              <a:ext uri="{FF2B5EF4-FFF2-40B4-BE49-F238E27FC236}">
                <a16:creationId xmlns:a16="http://schemas.microsoft.com/office/drawing/2014/main" id="{32AFD2BA-F8A0-44BC-AAAD-388A3EFB67D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53556" y="2366025"/>
            <a:ext cx="1260727" cy="1028670"/>
          </a:xfrm>
          <a:prstGeom prst="rect">
            <a:avLst/>
          </a:prstGeom>
        </p:spPr>
      </p:pic>
      <p:pic>
        <p:nvPicPr>
          <p:cNvPr id="34" name="Picture 33" descr="Piirros: tuoli.">
            <a:extLst>
              <a:ext uri="{FF2B5EF4-FFF2-40B4-BE49-F238E27FC236}">
                <a16:creationId xmlns:a16="http://schemas.microsoft.com/office/drawing/2014/main" id="{785A9C64-7A72-4314-AF8C-A05780FD3180}"/>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546328" y="2998729"/>
            <a:ext cx="1198384" cy="1998461"/>
          </a:xfrm>
          <a:prstGeom prst="rect">
            <a:avLst/>
          </a:prstGeom>
        </p:spPr>
      </p:pic>
      <p:pic>
        <p:nvPicPr>
          <p:cNvPr id="36" name="Picture 35" descr="Piirros: tuoli.">
            <a:extLst>
              <a:ext uri="{FF2B5EF4-FFF2-40B4-BE49-F238E27FC236}">
                <a16:creationId xmlns:a16="http://schemas.microsoft.com/office/drawing/2014/main" id="{178F8E71-6370-476B-8F9C-2B3302B39616}"/>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322629" y="4394574"/>
            <a:ext cx="1451222" cy="1949971"/>
          </a:xfrm>
          <a:prstGeom prst="rect">
            <a:avLst/>
          </a:prstGeom>
        </p:spPr>
      </p:pic>
      <p:pic>
        <p:nvPicPr>
          <p:cNvPr id="38" name="Picture 37" descr="Piirros: vr-lasit.">
            <a:extLst>
              <a:ext uri="{FF2B5EF4-FFF2-40B4-BE49-F238E27FC236}">
                <a16:creationId xmlns:a16="http://schemas.microsoft.com/office/drawing/2014/main" id="{91716ACF-FC08-4FEF-8338-6C36D505B3CA}"/>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168652" y="1231337"/>
            <a:ext cx="1503175" cy="1042525"/>
          </a:xfrm>
          <a:prstGeom prst="rect">
            <a:avLst/>
          </a:prstGeom>
        </p:spPr>
      </p:pic>
      <p:pic>
        <p:nvPicPr>
          <p:cNvPr id="40" name="Picture 39" descr="Piirros: kahvikuppi.">
            <a:extLst>
              <a:ext uri="{FF2B5EF4-FFF2-40B4-BE49-F238E27FC236}">
                <a16:creationId xmlns:a16="http://schemas.microsoft.com/office/drawing/2014/main" id="{FD6D9AE9-B1A6-4102-A929-86C3A3B2B180}"/>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388686" y="4064472"/>
            <a:ext cx="633827" cy="720416"/>
          </a:xfrm>
          <a:prstGeom prst="rect">
            <a:avLst/>
          </a:prstGeom>
        </p:spPr>
      </p:pic>
      <p:sp>
        <p:nvSpPr>
          <p:cNvPr id="44" name="Alaotsikko 2">
            <a:extLst>
              <a:ext uri="{FF2B5EF4-FFF2-40B4-BE49-F238E27FC236}">
                <a16:creationId xmlns:a16="http://schemas.microsoft.com/office/drawing/2014/main" id="{BD6DC333-4235-4756-90AA-F92C719AF35B}"/>
              </a:ext>
            </a:extLst>
          </p:cNvPr>
          <p:cNvSpPr>
            <a:spLocks noGrp="1"/>
          </p:cNvSpPr>
          <p:nvPr>
            <p:ph type="subTitle" idx="1"/>
          </p:nvPr>
        </p:nvSpPr>
        <p:spPr>
          <a:xfrm>
            <a:off x="9570720" y="6522720"/>
            <a:ext cx="2550160" cy="335280"/>
          </a:xfrm>
        </p:spPr>
        <p:txBody>
          <a:bodyPr>
            <a:normAutofit fontScale="55000" lnSpcReduction="20000"/>
          </a:bodyPr>
          <a:lstStyle/>
          <a:p>
            <a:pPr algn="r"/>
            <a:r>
              <a:rPr lang="fi-FI" sz="2000" dirty="0">
                <a:latin typeface="+mj-lt"/>
              </a:rPr>
              <a:t>Kuvat: Sanna Koskimäki / Muutoskyvykkyyttä muotoilusta</a:t>
            </a:r>
          </a:p>
        </p:txBody>
      </p:sp>
    </p:spTree>
    <p:extLst>
      <p:ext uri="{BB962C8B-B14F-4D97-AF65-F5344CB8AC3E}">
        <p14:creationId xmlns:p14="http://schemas.microsoft.com/office/powerpoint/2010/main" val="531370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irroskuva: Kuvassa tilanne, jossa henkilöitä on kahvilassa. Etualalla oikealla on nainen vr-lasit päässä ja sydämiä pään päällä. Pöydän päällä istuu kissa. Etualan pöydällä on läppäri ja puhelin. Etuvasemmalla kaksi nuorta katsoo toisiaan, toisen päällä on hehkulamppu. Takana koira istuu lastenvaunuissa. Tiskin takana on mies, ja vanhus seisoo tiskin edessä, hänen päästään tulee savua.">
            <a:extLst>
              <a:ext uri="{FF2B5EF4-FFF2-40B4-BE49-F238E27FC236}">
                <a16:creationId xmlns:a16="http://schemas.microsoft.com/office/drawing/2014/main" id="{B5D21F42-3BAE-4ED6-B7EA-346B243CD1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45230" y="435987"/>
            <a:ext cx="8724370" cy="6093907"/>
          </a:xfrm>
          <a:prstGeom prst="rect">
            <a:avLst/>
          </a:prstGeom>
        </p:spPr>
      </p:pic>
      <p:sp>
        <p:nvSpPr>
          <p:cNvPr id="2" name="Otsikko 1"/>
          <p:cNvSpPr>
            <a:spLocks noGrp="1"/>
          </p:cNvSpPr>
          <p:nvPr>
            <p:ph type="ctrTitle"/>
          </p:nvPr>
        </p:nvSpPr>
        <p:spPr>
          <a:xfrm>
            <a:off x="0" y="0"/>
            <a:ext cx="3799840" cy="904240"/>
          </a:xfrm>
        </p:spPr>
        <p:txBody>
          <a:bodyPr>
            <a:normAutofit/>
          </a:bodyPr>
          <a:lstStyle/>
          <a:p>
            <a:r>
              <a:rPr lang="fi-FI" sz="4400" dirty="0"/>
              <a:t>Pidä hauskaa!</a:t>
            </a:r>
            <a:endParaRPr lang="fi-FI" dirty="0"/>
          </a:p>
        </p:txBody>
      </p:sp>
      <p:pic>
        <p:nvPicPr>
          <p:cNvPr id="6" name="Picture 5">
            <a:extLst>
              <a:ext uri="{FF2B5EF4-FFF2-40B4-BE49-F238E27FC236}">
                <a16:creationId xmlns:a16="http://schemas.microsoft.com/office/drawing/2014/main" id="{AE6A6CAF-CEEB-4473-8618-004825110149}"/>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02927">
            <a:off x="4573856" y="1869439"/>
            <a:ext cx="688006" cy="1146676"/>
          </a:xfrm>
          <a:prstGeom prst="rect">
            <a:avLst/>
          </a:prstGeom>
        </p:spPr>
      </p:pic>
      <p:pic>
        <p:nvPicPr>
          <p:cNvPr id="7" name="Picture 6">
            <a:extLst>
              <a:ext uri="{FF2B5EF4-FFF2-40B4-BE49-F238E27FC236}">
                <a16:creationId xmlns:a16="http://schemas.microsoft.com/office/drawing/2014/main" id="{55F2A846-2EE5-4D33-961D-556AE01DB54B}"/>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97597" y="4470400"/>
            <a:ext cx="895832" cy="2054236"/>
          </a:xfrm>
          <a:prstGeom prst="rect">
            <a:avLst/>
          </a:prstGeom>
        </p:spPr>
      </p:pic>
      <p:pic>
        <p:nvPicPr>
          <p:cNvPr id="8" name="Picture 7">
            <a:extLst>
              <a:ext uri="{FF2B5EF4-FFF2-40B4-BE49-F238E27FC236}">
                <a16:creationId xmlns:a16="http://schemas.microsoft.com/office/drawing/2014/main" id="{1990F52E-F33C-4CD9-BF08-51F07A36065A}"/>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86484" y="3992880"/>
            <a:ext cx="1170534" cy="2684156"/>
          </a:xfrm>
          <a:prstGeom prst="rect">
            <a:avLst/>
          </a:prstGeom>
        </p:spPr>
      </p:pic>
      <p:pic>
        <p:nvPicPr>
          <p:cNvPr id="9" name="Picture 8">
            <a:extLst>
              <a:ext uri="{FF2B5EF4-FFF2-40B4-BE49-F238E27FC236}">
                <a16:creationId xmlns:a16="http://schemas.microsoft.com/office/drawing/2014/main" id="{FB5E0246-941B-447C-B65E-FCBC43CB6320}"/>
              </a:ex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20441" y="3148114"/>
            <a:ext cx="800077" cy="1049452"/>
          </a:xfrm>
          <a:prstGeom prst="rect">
            <a:avLst/>
          </a:prstGeom>
        </p:spPr>
      </p:pic>
      <p:pic>
        <p:nvPicPr>
          <p:cNvPr id="10" name="Picture 9">
            <a:extLst>
              <a:ext uri="{FF2B5EF4-FFF2-40B4-BE49-F238E27FC236}">
                <a16:creationId xmlns:a16="http://schemas.microsoft.com/office/drawing/2014/main" id="{2E97ED05-4E5A-4646-AFA0-50610E223C58}"/>
              </a:ext>
              <a:ext uri="{C183D7F6-B498-43B3-948B-1728B52AA6E4}">
                <adec:decorative xmlns:adec="http://schemas.microsoft.com/office/drawing/2017/decorative" val="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51508"/>
          <a:stretch/>
        </p:blipFill>
        <p:spPr>
          <a:xfrm flipH="1">
            <a:off x="2715674" y="2184400"/>
            <a:ext cx="921886" cy="1016000"/>
          </a:xfrm>
          <a:prstGeom prst="rect">
            <a:avLst/>
          </a:prstGeom>
        </p:spPr>
      </p:pic>
      <p:pic>
        <p:nvPicPr>
          <p:cNvPr id="11" name="Picture 10">
            <a:extLst>
              <a:ext uri="{FF2B5EF4-FFF2-40B4-BE49-F238E27FC236}">
                <a16:creationId xmlns:a16="http://schemas.microsoft.com/office/drawing/2014/main" id="{605B6CD4-59BA-41AD-B59B-78FBF857D07C}"/>
              </a:ex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59558" y="3220720"/>
            <a:ext cx="913980" cy="938398"/>
          </a:xfrm>
          <a:prstGeom prst="rect">
            <a:avLst/>
          </a:prstGeom>
        </p:spPr>
      </p:pic>
      <p:pic>
        <p:nvPicPr>
          <p:cNvPr id="12" name="Picture 11">
            <a:extLst>
              <a:ext uri="{FF2B5EF4-FFF2-40B4-BE49-F238E27FC236}">
                <a16:creationId xmlns:a16="http://schemas.microsoft.com/office/drawing/2014/main" id="{3A9C1673-CF8C-43DE-BEFE-86E71DD84F7A}"/>
              </a:ext>
              <a:ext uri="{C183D7F6-B498-43B3-948B-1728B52AA6E4}">
                <adec:decorative xmlns:adec="http://schemas.microsoft.com/office/drawing/2017/decorative" val="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6552648" y="2926080"/>
            <a:ext cx="333652" cy="731143"/>
          </a:xfrm>
          <a:prstGeom prst="rect">
            <a:avLst/>
          </a:prstGeom>
        </p:spPr>
      </p:pic>
      <p:pic>
        <p:nvPicPr>
          <p:cNvPr id="13" name="Picture 12">
            <a:extLst>
              <a:ext uri="{FF2B5EF4-FFF2-40B4-BE49-F238E27FC236}">
                <a16:creationId xmlns:a16="http://schemas.microsoft.com/office/drawing/2014/main" id="{6E9A0C81-9753-4A74-9C39-770EDC4BD914}"/>
              </a:ext>
              <a:ext uri="{C183D7F6-B498-43B3-948B-1728B52AA6E4}">
                <adec:decorative xmlns:adec="http://schemas.microsoft.com/office/drawing/2017/decorative" val="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135873" y="2763520"/>
            <a:ext cx="1268225" cy="2190128"/>
          </a:xfrm>
          <a:prstGeom prst="rect">
            <a:avLst/>
          </a:prstGeom>
        </p:spPr>
      </p:pic>
      <p:pic>
        <p:nvPicPr>
          <p:cNvPr id="14" name="Picture 13">
            <a:extLst>
              <a:ext uri="{FF2B5EF4-FFF2-40B4-BE49-F238E27FC236}">
                <a16:creationId xmlns:a16="http://schemas.microsoft.com/office/drawing/2014/main" id="{FD535537-5161-4413-B418-4CFB6C733895}"/>
              </a:ext>
              <a:ext uri="{C183D7F6-B498-43B3-948B-1728B52AA6E4}">
                <adec:decorative xmlns:adec="http://schemas.microsoft.com/office/drawing/2017/decorative" val="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465185" y="3450625"/>
            <a:ext cx="1231079" cy="3024360"/>
          </a:xfrm>
          <a:prstGeom prst="rect">
            <a:avLst/>
          </a:prstGeom>
        </p:spPr>
      </p:pic>
      <p:pic>
        <p:nvPicPr>
          <p:cNvPr id="15" name="Picture 14">
            <a:extLst>
              <a:ext uri="{FF2B5EF4-FFF2-40B4-BE49-F238E27FC236}">
                <a16:creationId xmlns:a16="http://schemas.microsoft.com/office/drawing/2014/main" id="{13AD35AF-D2ED-4EFB-9BFE-4F2B13F27B93}"/>
              </a:ext>
              <a:ext uri="{C183D7F6-B498-43B3-948B-1728B52AA6E4}">
                <adec:decorative xmlns:adec="http://schemas.microsoft.com/office/drawing/2017/decorative" val="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570973" y="3466537"/>
            <a:ext cx="985268" cy="683331"/>
          </a:xfrm>
          <a:prstGeom prst="rect">
            <a:avLst/>
          </a:prstGeom>
        </p:spPr>
      </p:pic>
      <p:pic>
        <p:nvPicPr>
          <p:cNvPr id="16" name="Picture 15">
            <a:extLst>
              <a:ext uri="{FF2B5EF4-FFF2-40B4-BE49-F238E27FC236}">
                <a16:creationId xmlns:a16="http://schemas.microsoft.com/office/drawing/2014/main" id="{F94A5D30-9B43-457F-B60A-701D1C691E6A}"/>
              </a:ext>
              <a:ext uri="{C183D7F6-B498-43B3-948B-1728B52AA6E4}">
                <adec:decorative xmlns:adec="http://schemas.microsoft.com/office/drawing/2017/decorative" val="1"/>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71372" y="2743200"/>
            <a:ext cx="665100" cy="888395"/>
          </a:xfrm>
          <a:prstGeom prst="rect">
            <a:avLst/>
          </a:prstGeom>
        </p:spPr>
      </p:pic>
      <p:pic>
        <p:nvPicPr>
          <p:cNvPr id="17" name="Picture 16">
            <a:extLst>
              <a:ext uri="{FF2B5EF4-FFF2-40B4-BE49-F238E27FC236}">
                <a16:creationId xmlns:a16="http://schemas.microsoft.com/office/drawing/2014/main" id="{3A0774FB-C06B-4FBF-A5AE-F8A14FF90D29}"/>
              </a:ext>
              <a:ext uri="{C183D7F6-B498-43B3-948B-1728B52AA6E4}">
                <adec:decorative xmlns:adec="http://schemas.microsoft.com/office/drawing/2017/decorative" val="1"/>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51899" y="2997200"/>
            <a:ext cx="1068344" cy="1070352"/>
          </a:xfrm>
          <a:prstGeom prst="rect">
            <a:avLst/>
          </a:prstGeom>
        </p:spPr>
      </p:pic>
      <p:pic>
        <p:nvPicPr>
          <p:cNvPr id="18" name="Picture 17">
            <a:extLst>
              <a:ext uri="{FF2B5EF4-FFF2-40B4-BE49-F238E27FC236}">
                <a16:creationId xmlns:a16="http://schemas.microsoft.com/office/drawing/2014/main" id="{8CAF597F-C8FC-4825-84A0-5F7DC4602DC3}"/>
              </a:ext>
              <a:ext uri="{C183D7F6-B498-43B3-948B-1728B52AA6E4}">
                <adec:decorative xmlns:adec="http://schemas.microsoft.com/office/drawing/2017/decorative" val="1"/>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029637" y="2894820"/>
            <a:ext cx="628203" cy="609167"/>
          </a:xfrm>
          <a:prstGeom prst="rect">
            <a:avLst/>
          </a:prstGeom>
        </p:spPr>
      </p:pic>
      <p:sp>
        <p:nvSpPr>
          <p:cNvPr id="19" name="Alaotsikko 2">
            <a:extLst>
              <a:ext uri="{FF2B5EF4-FFF2-40B4-BE49-F238E27FC236}">
                <a16:creationId xmlns:a16="http://schemas.microsoft.com/office/drawing/2014/main" id="{F6567CD5-B2A6-4786-A4CD-AF0B533B758C}"/>
              </a:ext>
            </a:extLst>
          </p:cNvPr>
          <p:cNvSpPr>
            <a:spLocks noGrp="1"/>
          </p:cNvSpPr>
          <p:nvPr>
            <p:ph type="subTitle" idx="1"/>
          </p:nvPr>
        </p:nvSpPr>
        <p:spPr>
          <a:xfrm>
            <a:off x="9570720" y="6522720"/>
            <a:ext cx="2550160" cy="335280"/>
          </a:xfrm>
        </p:spPr>
        <p:txBody>
          <a:bodyPr>
            <a:normAutofit fontScale="55000" lnSpcReduction="20000"/>
          </a:bodyPr>
          <a:lstStyle/>
          <a:p>
            <a:pPr algn="r"/>
            <a:r>
              <a:rPr lang="fi-FI" sz="2000" dirty="0">
                <a:latin typeface="+mj-lt"/>
              </a:rPr>
              <a:t>Kuvat: Sanna Koskimäki / Muutoskyvykkyyttä muotoilusta</a:t>
            </a:r>
          </a:p>
        </p:txBody>
      </p:sp>
      <p:pic>
        <p:nvPicPr>
          <p:cNvPr id="20" name="Picture 19">
            <a:extLst>
              <a:ext uri="{FF2B5EF4-FFF2-40B4-BE49-F238E27FC236}">
                <a16:creationId xmlns:a16="http://schemas.microsoft.com/office/drawing/2014/main" id="{1BD9C604-A444-4310-9AD7-ED99BE1EC312}"/>
              </a:ext>
              <a:ext uri="{C183D7F6-B498-43B3-948B-1728B52AA6E4}">
                <adec:decorative xmlns:adec="http://schemas.microsoft.com/office/drawing/2017/decorative" val="1"/>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flipH="1">
            <a:off x="3643854" y="4267200"/>
            <a:ext cx="3618109" cy="2302100"/>
          </a:xfrm>
          <a:prstGeom prst="rect">
            <a:avLst/>
          </a:prstGeom>
        </p:spPr>
      </p:pic>
      <p:pic>
        <p:nvPicPr>
          <p:cNvPr id="21" name="Picture 20">
            <a:extLst>
              <a:ext uri="{FF2B5EF4-FFF2-40B4-BE49-F238E27FC236}">
                <a16:creationId xmlns:a16="http://schemas.microsoft.com/office/drawing/2014/main" id="{13D22056-8EEB-4A28-856A-F2E2EFAD5350}"/>
              </a:ext>
              <a:ext uri="{C183D7F6-B498-43B3-948B-1728B52AA6E4}">
                <adec:decorative xmlns:adec="http://schemas.microsoft.com/office/drawing/2017/decorative" val="1"/>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rot="20876943">
            <a:off x="6779161" y="3434321"/>
            <a:ext cx="596999" cy="383657"/>
          </a:xfrm>
          <a:prstGeom prst="rect">
            <a:avLst/>
          </a:prstGeom>
        </p:spPr>
      </p:pic>
      <p:pic>
        <p:nvPicPr>
          <p:cNvPr id="22" name="Picture 21">
            <a:extLst>
              <a:ext uri="{FF2B5EF4-FFF2-40B4-BE49-F238E27FC236}">
                <a16:creationId xmlns:a16="http://schemas.microsoft.com/office/drawing/2014/main" id="{5117413A-1478-4F5F-9076-5445883E73E0}"/>
              </a:ext>
              <a:ext uri="{C183D7F6-B498-43B3-948B-1728B52AA6E4}">
                <adec:decorative xmlns:adec="http://schemas.microsoft.com/office/drawing/2017/decorative" val="1"/>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rot="3189927">
            <a:off x="4940079" y="4632959"/>
            <a:ext cx="357581" cy="422436"/>
          </a:xfrm>
          <a:prstGeom prst="rect">
            <a:avLst/>
          </a:prstGeom>
        </p:spPr>
      </p:pic>
      <p:pic>
        <p:nvPicPr>
          <p:cNvPr id="23" name="Picture 22">
            <a:extLst>
              <a:ext uri="{FF2B5EF4-FFF2-40B4-BE49-F238E27FC236}">
                <a16:creationId xmlns:a16="http://schemas.microsoft.com/office/drawing/2014/main" id="{B8319EC2-7A48-4C03-ABD5-5BDC062FA0D6}"/>
              </a:ext>
              <a:ext uri="{C183D7F6-B498-43B3-948B-1728B52AA6E4}">
                <adec:decorative xmlns:adec="http://schemas.microsoft.com/office/drawing/2017/decorative" val="1"/>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313236" y="4267199"/>
            <a:ext cx="1010149" cy="824215"/>
          </a:xfrm>
          <a:prstGeom prst="rect">
            <a:avLst/>
          </a:prstGeom>
        </p:spPr>
      </p:pic>
    </p:spTree>
    <p:extLst>
      <p:ext uri="{BB962C8B-B14F-4D97-AF65-F5344CB8AC3E}">
        <p14:creationId xmlns:p14="http://schemas.microsoft.com/office/powerpoint/2010/main" val="1415077732"/>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e936107-daeb-4696-9877-58f84d05b95d" xsi:nil="true"/>
    <Lis_x00e4_tietoa xmlns="2864838f-628b-469d-a35f-9d8cc663fb62" xsi:nil="true"/>
    <lcf76f155ced4ddcb4097134ff3c332f xmlns="2864838f-628b-469d-a35f-9d8cc663fb62">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2B4DCBB90B02A4A84632CDB1583D0C8" ma:contentTypeVersion="19" ma:contentTypeDescription="Create a new document." ma:contentTypeScope="" ma:versionID="49da46032ace1b0e0c5affeb04d66987">
  <xsd:schema xmlns:xsd="http://www.w3.org/2001/XMLSchema" xmlns:xs="http://www.w3.org/2001/XMLSchema" xmlns:p="http://schemas.microsoft.com/office/2006/metadata/properties" xmlns:ns2="2864838f-628b-469d-a35f-9d8cc663fb62" xmlns:ns3="de936107-daeb-4696-9877-58f84d05b95d" targetNamespace="http://schemas.microsoft.com/office/2006/metadata/properties" ma:root="true" ma:fieldsID="756532d58c05d3c9c3e46fb386ad9009" ns2:_="" ns3:_="">
    <xsd:import namespace="2864838f-628b-469d-a35f-9d8cc663fb62"/>
    <xsd:import namespace="de936107-daeb-4696-9877-58f84d05b95d"/>
    <xsd:element name="properties">
      <xsd:complexType>
        <xsd:sequence>
          <xsd:element name="documentManagement">
            <xsd:complexType>
              <xsd:all>
                <xsd:element ref="ns2:MediaServiceMetadata" minOccurs="0"/>
                <xsd:element ref="ns2:MediaServiceFastMetadata" minOccurs="0"/>
                <xsd:element ref="ns2:MediaServiceGenerationTime" minOccurs="0"/>
                <xsd:element ref="ns2:MediaServiceEventHashCode" minOccurs="0"/>
                <xsd:element ref="ns2:MediaServiceOCR" minOccurs="0"/>
                <xsd:element ref="ns2:MediaServiceDateTaken"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LengthInSeconds" minOccurs="0"/>
                <xsd:element ref="ns2:Lis_x00e4_tietoa" minOccurs="0"/>
                <xsd:element ref="ns2:MediaServiceSearchProperties"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64838f-628b-469d-a35f-9d8cc663fb6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b840f101-7d04-46f0-beee-8e35b8c16e43" ma:termSetId="09814cd3-568e-fe90-9814-8d621ff8fb84" ma:anchorId="fba54fb3-c3e1-fe81-a776-ca4b69148c4d" ma:open="true" ma:isKeyword="false">
      <xsd:complexType>
        <xsd:sequence>
          <xsd:element ref="pc:Terms" minOccurs="0" maxOccurs="1"/>
        </xsd:sequence>
      </xsd:complexType>
    </xsd:element>
    <xsd:element name="MediaLengthInSeconds" ma:index="21" nillable="true" ma:displayName="MediaLengthInSeconds" ma:hidden="true" ma:internalName="MediaLengthInSeconds" ma:readOnly="true">
      <xsd:simpleType>
        <xsd:restriction base="dms:Unknown"/>
      </xsd:simpleType>
    </xsd:element>
    <xsd:element name="Lis_x00e4_tietoa" ma:index="22" nillable="true" ma:displayName="Lisätietoa" ma:format="Dropdown" ma:internalName="Lis_x00e4_tietoa">
      <xsd:simpleType>
        <xsd:restriction base="dms:Text">
          <xsd:maxLength value="255"/>
        </xsd:restriction>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Location" ma:index="24" nillable="true" ma:displayName="Location" ma:indexed="true" ma:internalName="MediaServiceLocation" ma:readOnly="true">
      <xsd:simpleType>
        <xsd:restriction base="dms:Text"/>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e936107-daeb-4696-9877-58f84d05b95d"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4ba28783-0c8b-4804-b671-df7e98d4f280}" ma:internalName="TaxCatchAll" ma:showField="CatchAllData" ma:web="de936107-daeb-4696-9877-58f84d05b9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BDFB239-55ED-4C49-80A8-B04B54C9E09A}">
  <ds:schemaRefs>
    <ds:schemaRef ds:uri="de936107-daeb-4696-9877-58f84d05b95d"/>
    <ds:schemaRef ds:uri="http://schemas.microsoft.com/office/2006/documentManagement/types"/>
    <ds:schemaRef ds:uri="http://purl.org/dc/dcmitype/"/>
    <ds:schemaRef ds:uri="2864838f-628b-469d-a35f-9d8cc663fb62"/>
    <ds:schemaRef ds:uri="http://schemas.microsoft.com/office/2006/metadata/properties"/>
    <ds:schemaRef ds:uri="http://purl.org/dc/elements/1.1/"/>
    <ds:schemaRef ds:uri="http://schemas.microsoft.com/office/infopath/2007/PartnerControls"/>
    <ds:schemaRef ds:uri="http://schemas.openxmlformats.org/package/2006/metadata/core-properties"/>
    <ds:schemaRef ds:uri="http://www.w3.org/XML/1998/namespace"/>
    <ds:schemaRef ds:uri="http://purl.org/dc/terms/"/>
  </ds:schemaRefs>
</ds:datastoreItem>
</file>

<file path=customXml/itemProps2.xml><?xml version="1.0" encoding="utf-8"?>
<ds:datastoreItem xmlns:ds="http://schemas.openxmlformats.org/officeDocument/2006/customXml" ds:itemID="{A8A7C5FA-997D-411A-B5DD-1C2625C051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64838f-628b-469d-a35f-9d8cc663fb62"/>
    <ds:schemaRef ds:uri="de936107-daeb-4696-9877-58f84d05b9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9F52B14-57F1-4458-9BC7-E80A58B5FCB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2991</TotalTime>
  <Words>122</Words>
  <Application>Microsoft Office PowerPoint</Application>
  <PresentationFormat>Widescreen</PresentationFormat>
  <Paragraphs>16</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Office-teema</vt:lpstr>
      <vt:lpstr>Havainnollista kehitystyötä kuvilla!</vt:lpstr>
      <vt:lpstr>Taustat</vt:lpstr>
      <vt:lpstr>PowerPoint Presentation</vt:lpstr>
      <vt:lpstr>PowerPoint Presentation</vt:lpstr>
      <vt:lpstr>PowerPoint Presentation</vt:lpstr>
      <vt:lpstr>Pidä hauskaa!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Pöyhönen Meri</dc:creator>
  <cp:lastModifiedBy>Pöyhönen Meri</cp:lastModifiedBy>
  <cp:revision>8</cp:revision>
  <dcterms:created xsi:type="dcterms:W3CDTF">2023-08-28T10:47:24Z</dcterms:created>
  <dcterms:modified xsi:type="dcterms:W3CDTF">2023-09-01T06:55:57Z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0x01010072B4DCBB90B02A4A84632CDB1583D0C8</vt:lpwstr>
  </property>
  <property fmtid="{D5CDD505-2E9C-101B-9397-08002B2CF9AE}" pid="3" name="MediaServiceImageTags">
    <vt:lpwstr/>
  </property>
</Properties>
</file>